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4" r:id="rId9"/>
    <p:sldId id="262" r:id="rId10"/>
    <p:sldId id="266" r:id="rId11"/>
    <p:sldId id="267" r:id="rId12"/>
    <p:sldId id="268" r:id="rId13"/>
    <p:sldId id="26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7994696-0692-4B1A-97F1-18D0BF306A32}" type="datetimeFigureOut">
              <a:rPr lang="en-US" smtClean="0"/>
              <a:pPr/>
              <a:t>6/15/2013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3DDB56C-1025-494A-BE5A-EB3DB3CD32B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371600" y="0"/>
            <a:ext cx="5715000" cy="1981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3800" dirty="0" err="1" smtClean="0"/>
              <a:t>স্বাগতম</a:t>
            </a:r>
            <a:endParaRPr lang="en-US" sz="13800" dirty="0"/>
          </a:p>
        </p:txBody>
      </p:sp>
      <p:pic>
        <p:nvPicPr>
          <p:cNvPr id="8" name="Picture 7" descr="Hydrange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100"/>
            <a:ext cx="9144000" cy="4914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8100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</a:rPr>
              <a:t>মোঃ</a:t>
            </a: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</a:rPr>
              <a:t>শাহানুর</a:t>
            </a: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</a:rPr>
              <a:t>হোসেন</a:t>
            </a:r>
            <a:endParaRPr lang="en-US" sz="8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sz="44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ভেড়ামারা</a:t>
            </a:r>
            <a:r>
              <a:rPr lang="en-US" sz="4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44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পাইলট</a:t>
            </a:r>
            <a:r>
              <a:rPr lang="en-US" sz="4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44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মডেল</a:t>
            </a:r>
            <a:r>
              <a:rPr lang="en-US" sz="4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44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উচ্চ</a:t>
            </a:r>
            <a:r>
              <a:rPr lang="en-US" sz="4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44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বিদ্যালয়</a:t>
            </a:r>
            <a:r>
              <a:rPr lang="en-US" sz="4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,</a:t>
            </a:r>
          </a:p>
          <a:p>
            <a:pPr algn="ctr"/>
            <a:r>
              <a:rPr lang="en-US" sz="44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ভেড়ামারা</a:t>
            </a:r>
            <a:r>
              <a:rPr lang="en-US" sz="4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44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কুষ্টিয়া</a:t>
            </a:r>
            <a:r>
              <a:rPr lang="en-US" sz="4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।</a:t>
            </a:r>
            <a:endParaRPr lang="en-US" sz="4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3962400"/>
            <a:ext cx="3733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FF00"/>
                </a:solidFill>
              </a:rPr>
              <a:t>অষ্টম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শ্রেণী</a:t>
            </a:r>
            <a:r>
              <a:rPr lang="en-US" sz="4000" dirty="0" smtClean="0">
                <a:solidFill>
                  <a:srgbClr val="FFFF00"/>
                </a:solidFill>
              </a:rPr>
              <a:t> – </a:t>
            </a:r>
            <a:r>
              <a:rPr lang="en-US" sz="4000" dirty="0" err="1" smtClean="0"/>
              <a:t>সাধারন</a:t>
            </a:r>
            <a:r>
              <a:rPr lang="en-US" sz="4000" dirty="0" smtClean="0"/>
              <a:t>  </a:t>
            </a:r>
            <a:r>
              <a:rPr lang="en-US" sz="4000" dirty="0" err="1" smtClean="0"/>
              <a:t>বিজ্ঞান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আঙ্গু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2057400"/>
            <a:ext cx="3886200" cy="2133600"/>
          </a:xfrm>
          <a:prstGeom prst="rect">
            <a:avLst/>
          </a:prstGeom>
        </p:spPr>
      </p:pic>
      <p:pic>
        <p:nvPicPr>
          <p:cNvPr id="3" name="Picture 2" descr="কমল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4267200"/>
            <a:ext cx="3429000" cy="2072147"/>
          </a:xfrm>
          <a:prstGeom prst="rect">
            <a:avLst/>
          </a:prstGeom>
        </p:spPr>
      </p:pic>
      <p:pic>
        <p:nvPicPr>
          <p:cNvPr id="4" name="Picture 3" descr="করমচা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67200"/>
            <a:ext cx="3581400" cy="2057400"/>
          </a:xfrm>
          <a:prstGeom prst="rect">
            <a:avLst/>
          </a:prstGeom>
        </p:spPr>
      </p:pic>
      <p:pic>
        <p:nvPicPr>
          <p:cNvPr id="5" name="Picture 4" descr="টমেটো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0"/>
            <a:ext cx="3429000" cy="2057400"/>
          </a:xfrm>
          <a:prstGeom prst="rect">
            <a:avLst/>
          </a:prstGeom>
        </p:spPr>
      </p:pic>
      <p:pic>
        <p:nvPicPr>
          <p:cNvPr id="6" name="Picture 5" descr="লেবু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3641181" cy="2133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8200" y="2286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FFFF00"/>
                </a:solidFill>
              </a:rPr>
              <a:t>লেবু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62800" y="21336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FFFF00"/>
                </a:solidFill>
              </a:rPr>
              <a:t>টমেটো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62400" y="42672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FF00"/>
                </a:solidFill>
              </a:rPr>
              <a:t>আঙ্গুর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ফল</a:t>
            </a:r>
            <a:endParaRPr lang="en-US" sz="2400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95400" y="63246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FF00"/>
                </a:solidFill>
              </a:rPr>
              <a:t>করমচা</a:t>
            </a:r>
            <a:endParaRPr lang="en-US" sz="2400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86600" y="632460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FF00"/>
                </a:solidFill>
              </a:rPr>
              <a:t>কমলা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লেবু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  <p:bldP spid="10" grpId="0"/>
      <p:bldP spid="10" grpId="1"/>
      <p:bldP spid="10" grpId="2"/>
      <p:bldP spid="11" grpId="0"/>
      <p:bldP spid="11" grpId="1"/>
      <p:bldP spid="11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0" y="0"/>
            <a:ext cx="4495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err="1" smtClean="0">
                <a:solidFill>
                  <a:srgbClr val="FFC000"/>
                </a:solidFill>
              </a:rPr>
              <a:t>পাঠ</a:t>
            </a:r>
            <a:r>
              <a:rPr lang="en-US" sz="6600" dirty="0" smtClean="0">
                <a:solidFill>
                  <a:srgbClr val="FFC000"/>
                </a:solidFill>
              </a:rPr>
              <a:t> </a:t>
            </a:r>
            <a:r>
              <a:rPr lang="en-US" sz="6600" dirty="0" err="1" smtClean="0">
                <a:solidFill>
                  <a:srgbClr val="FFC000"/>
                </a:solidFill>
              </a:rPr>
              <a:t>ঘোষনা</a:t>
            </a:r>
            <a:r>
              <a:rPr lang="en-US" sz="6600" dirty="0" smtClean="0">
                <a:solidFill>
                  <a:srgbClr val="FFC000"/>
                </a:solidFill>
              </a:rPr>
              <a:t> </a:t>
            </a:r>
            <a:endParaRPr lang="en-US" sz="6600" dirty="0">
              <a:solidFill>
                <a:srgbClr val="FFC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438400"/>
            <a:ext cx="9144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err="1" smtClean="0">
                <a:solidFill>
                  <a:srgbClr val="66FF33"/>
                </a:solidFill>
              </a:rPr>
              <a:t>দশম</a:t>
            </a:r>
            <a:r>
              <a:rPr lang="en-US" sz="6600" dirty="0" smtClean="0">
                <a:solidFill>
                  <a:srgbClr val="66FF33"/>
                </a:solidFill>
              </a:rPr>
              <a:t> </a:t>
            </a:r>
            <a:r>
              <a:rPr lang="en-US" sz="6600" dirty="0" err="1" smtClean="0">
                <a:solidFill>
                  <a:srgbClr val="66FF33"/>
                </a:solidFill>
              </a:rPr>
              <a:t>অধ্যায়</a:t>
            </a:r>
            <a:r>
              <a:rPr lang="en-US" sz="6600" dirty="0" smtClean="0">
                <a:solidFill>
                  <a:srgbClr val="66FF33"/>
                </a:solidFill>
              </a:rPr>
              <a:t>- </a:t>
            </a:r>
            <a:r>
              <a:rPr lang="en-US" sz="6600" dirty="0" err="1" smtClean="0">
                <a:solidFill>
                  <a:srgbClr val="66FF33"/>
                </a:solidFill>
              </a:rPr>
              <a:t>পৃষ্ঠা</a:t>
            </a:r>
            <a:r>
              <a:rPr lang="en-US" sz="6600" dirty="0" smtClean="0">
                <a:solidFill>
                  <a:srgbClr val="66FF33"/>
                </a:solidFill>
              </a:rPr>
              <a:t> ৮৯</a:t>
            </a:r>
          </a:p>
          <a:p>
            <a:pPr algn="ctr"/>
            <a:endParaRPr lang="en-US" sz="5400" dirty="0"/>
          </a:p>
          <a:p>
            <a:pPr algn="ctr"/>
            <a:r>
              <a:rPr lang="en-US" sz="8000" dirty="0" err="1" smtClean="0">
                <a:solidFill>
                  <a:srgbClr val="FFFF00"/>
                </a:solidFill>
              </a:rPr>
              <a:t>অম্ল</a:t>
            </a:r>
            <a:r>
              <a:rPr lang="en-US" sz="8000" dirty="0" smtClean="0">
                <a:solidFill>
                  <a:srgbClr val="FFFF00"/>
                </a:solidFill>
              </a:rPr>
              <a:t> </a:t>
            </a:r>
            <a:r>
              <a:rPr lang="en-US" sz="8000" dirty="0" err="1" smtClean="0">
                <a:solidFill>
                  <a:srgbClr val="FFFF00"/>
                </a:solidFill>
              </a:rPr>
              <a:t>বা</a:t>
            </a:r>
            <a:r>
              <a:rPr lang="en-US" sz="8000" dirty="0" smtClean="0">
                <a:solidFill>
                  <a:srgbClr val="FFFF00"/>
                </a:solidFill>
              </a:rPr>
              <a:t> </a:t>
            </a:r>
            <a:r>
              <a:rPr lang="en-US" sz="8000" dirty="0" err="1" smtClean="0">
                <a:solidFill>
                  <a:srgbClr val="FFFF00"/>
                </a:solidFill>
              </a:rPr>
              <a:t>এসিড</a:t>
            </a:r>
            <a:r>
              <a:rPr lang="en-US" sz="8000" dirty="0" smtClean="0">
                <a:solidFill>
                  <a:srgbClr val="FFFF00"/>
                </a:solidFill>
              </a:rPr>
              <a:t> </a:t>
            </a:r>
            <a:r>
              <a:rPr lang="en-US" sz="8000" dirty="0" err="1" smtClean="0">
                <a:solidFill>
                  <a:srgbClr val="FFFF00"/>
                </a:solidFill>
              </a:rPr>
              <a:t>সম্পর্কে</a:t>
            </a:r>
            <a:r>
              <a:rPr lang="en-US" sz="8000" dirty="0" smtClean="0">
                <a:solidFill>
                  <a:srgbClr val="FFFF00"/>
                </a:solidFill>
              </a:rPr>
              <a:t> </a:t>
            </a:r>
            <a:r>
              <a:rPr lang="en-US" sz="8000" dirty="0" err="1" smtClean="0">
                <a:solidFill>
                  <a:srgbClr val="FFFF00"/>
                </a:solidFill>
              </a:rPr>
              <a:t>ধারনা</a:t>
            </a:r>
            <a:r>
              <a:rPr lang="en-US" sz="8000" dirty="0" smtClean="0">
                <a:solidFill>
                  <a:srgbClr val="FFFF00"/>
                </a:solidFill>
              </a:rPr>
              <a:t>-</a:t>
            </a:r>
            <a:endParaRPr lang="en-US" sz="8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09800" y="152400"/>
            <a:ext cx="464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শিখন</a:t>
            </a:r>
            <a:r>
              <a:rPr lang="en-US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8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ফল</a:t>
            </a:r>
            <a:endParaRPr lang="en-US" sz="80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2590800"/>
            <a:ext cx="8915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66FF33"/>
                </a:solidFill>
              </a:rPr>
              <a:t># </a:t>
            </a:r>
            <a:r>
              <a:rPr lang="en-US" sz="4000" dirty="0" err="1" smtClean="0">
                <a:solidFill>
                  <a:srgbClr val="66FF33"/>
                </a:solidFill>
              </a:rPr>
              <a:t>এসিড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কাকে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বলে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তা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বলতে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পারবে</a:t>
            </a:r>
            <a:r>
              <a:rPr lang="en-US" sz="4000" dirty="0" smtClean="0">
                <a:solidFill>
                  <a:srgbClr val="66FF33"/>
                </a:solidFill>
              </a:rPr>
              <a:t>।</a:t>
            </a:r>
          </a:p>
          <a:p>
            <a:r>
              <a:rPr lang="en-US" sz="4000" dirty="0" smtClean="0">
                <a:solidFill>
                  <a:srgbClr val="66FF33"/>
                </a:solidFill>
              </a:rPr>
              <a:t># </a:t>
            </a:r>
            <a:r>
              <a:rPr lang="en-US" sz="4000" dirty="0" err="1" smtClean="0">
                <a:solidFill>
                  <a:srgbClr val="66FF33"/>
                </a:solidFill>
              </a:rPr>
              <a:t>বিভিন্ন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প্রকার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এসিডের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নাম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লিখতে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পারবে</a:t>
            </a:r>
            <a:r>
              <a:rPr lang="en-US" sz="4000" dirty="0" smtClean="0">
                <a:solidFill>
                  <a:srgbClr val="66FF33"/>
                </a:solidFill>
              </a:rPr>
              <a:t>।</a:t>
            </a:r>
          </a:p>
          <a:p>
            <a:r>
              <a:rPr lang="en-US" sz="4000" dirty="0" smtClean="0">
                <a:solidFill>
                  <a:srgbClr val="66FF33"/>
                </a:solidFill>
              </a:rPr>
              <a:t># </a:t>
            </a:r>
            <a:r>
              <a:rPr lang="en-US" sz="4000" dirty="0" err="1" smtClean="0">
                <a:solidFill>
                  <a:srgbClr val="66FF33"/>
                </a:solidFill>
              </a:rPr>
              <a:t>এসিডের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ধর্ম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বলতে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পারবে</a:t>
            </a:r>
            <a:r>
              <a:rPr lang="en-US" sz="4000" dirty="0" smtClean="0">
                <a:solidFill>
                  <a:srgbClr val="66FF33"/>
                </a:solidFill>
              </a:rPr>
              <a:t>।</a:t>
            </a:r>
          </a:p>
          <a:p>
            <a:r>
              <a:rPr lang="en-US" sz="4000" dirty="0" smtClean="0">
                <a:solidFill>
                  <a:srgbClr val="66FF33"/>
                </a:solidFill>
              </a:rPr>
              <a:t># </a:t>
            </a:r>
            <a:r>
              <a:rPr lang="en-US" sz="4000" dirty="0" err="1" smtClean="0">
                <a:solidFill>
                  <a:srgbClr val="66FF33"/>
                </a:solidFill>
              </a:rPr>
              <a:t>এসিডের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ব্যবহার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বলতে</a:t>
            </a:r>
            <a:r>
              <a:rPr lang="en-US" sz="4000" dirty="0" smtClean="0">
                <a:solidFill>
                  <a:srgbClr val="66FF33"/>
                </a:solidFill>
              </a:rPr>
              <a:t> </a:t>
            </a:r>
            <a:r>
              <a:rPr lang="en-US" sz="4000" dirty="0" err="1" smtClean="0">
                <a:solidFill>
                  <a:srgbClr val="66FF33"/>
                </a:solidFill>
              </a:rPr>
              <a:t>পারবে</a:t>
            </a:r>
            <a:r>
              <a:rPr lang="en-US" sz="4000" dirty="0" smtClean="0">
                <a:solidFill>
                  <a:srgbClr val="66FF33"/>
                </a:solidFill>
              </a:rPr>
              <a:t>।</a:t>
            </a:r>
            <a:endParaRPr lang="en-US" sz="4000" b="1" dirty="0">
              <a:solidFill>
                <a:srgbClr val="66FF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4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4600" y="228600"/>
            <a:ext cx="3581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err="1" smtClean="0">
                <a:solidFill>
                  <a:srgbClr val="009900"/>
                </a:solidFill>
              </a:rPr>
              <a:t>উপস্থাপন</a:t>
            </a:r>
            <a:endParaRPr lang="en-US" sz="4400" dirty="0">
              <a:solidFill>
                <a:srgbClr val="0099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81000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FF00"/>
                </a:solidFill>
              </a:rPr>
              <a:t>H</a:t>
            </a:r>
            <a:r>
              <a:rPr lang="en-US" sz="2800" baseline="-25000" dirty="0">
                <a:solidFill>
                  <a:srgbClr val="FFFF00"/>
                </a:solidFill>
              </a:rPr>
              <a:t>2</a:t>
            </a:r>
            <a:r>
              <a:rPr lang="en-US" sz="2800" dirty="0">
                <a:solidFill>
                  <a:srgbClr val="FFFF00"/>
                </a:solidFill>
              </a:rPr>
              <a:t>SO</a:t>
            </a:r>
            <a:r>
              <a:rPr lang="en-US" sz="2800" baseline="-25000" dirty="0">
                <a:solidFill>
                  <a:srgbClr val="FFFF00"/>
                </a:solidFill>
              </a:rPr>
              <a:t>4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0" y="3733800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HCL</a:t>
            </a:r>
            <a:endParaRPr lang="en-US" sz="36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62800" y="36576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66FF33"/>
                </a:solidFill>
              </a:rPr>
              <a:t>HNO</a:t>
            </a:r>
            <a:r>
              <a:rPr lang="en-US" sz="2800" baseline="-25000" dirty="0">
                <a:solidFill>
                  <a:srgbClr val="66FF33"/>
                </a:solidFill>
              </a:rPr>
              <a:t>3</a:t>
            </a:r>
            <a:endParaRPr lang="en-US" sz="2800" dirty="0">
              <a:solidFill>
                <a:srgbClr val="66FF33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5105400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এদের</a:t>
            </a:r>
            <a:r>
              <a:rPr lang="en-US" sz="3200" dirty="0" smtClean="0"/>
              <a:t> </a:t>
            </a:r>
            <a:r>
              <a:rPr lang="en-US" sz="3200" dirty="0" err="1" smtClean="0"/>
              <a:t>মধ্যে</a:t>
            </a:r>
            <a:r>
              <a:rPr lang="en-US" sz="3200" dirty="0" smtClean="0"/>
              <a:t> </a:t>
            </a:r>
            <a:r>
              <a:rPr lang="en-US" sz="3200" dirty="0" err="1" smtClean="0"/>
              <a:t>এক</a:t>
            </a:r>
            <a:r>
              <a:rPr lang="en-US" sz="3200" dirty="0" smtClean="0"/>
              <a:t> </a:t>
            </a:r>
            <a:r>
              <a:rPr lang="en-US" sz="3200" dirty="0" err="1" smtClean="0"/>
              <a:t>বা</a:t>
            </a:r>
            <a:r>
              <a:rPr lang="en-US" sz="3200" dirty="0" smtClean="0"/>
              <a:t> </a:t>
            </a:r>
            <a:r>
              <a:rPr lang="en-US" sz="3200" dirty="0" err="1" smtClean="0"/>
              <a:t>একাধিক</a:t>
            </a:r>
            <a:r>
              <a:rPr lang="en-US" sz="3200" dirty="0" smtClean="0"/>
              <a:t>  </a:t>
            </a:r>
            <a:r>
              <a:rPr lang="en-US" sz="3200" dirty="0" err="1" smtClean="0"/>
              <a:t>হাইড্রোজেন</a:t>
            </a:r>
            <a:r>
              <a:rPr lang="en-US" sz="3200" dirty="0" smtClean="0"/>
              <a:t> </a:t>
            </a:r>
            <a:r>
              <a:rPr lang="en-US" sz="3200" dirty="0" err="1" smtClean="0"/>
              <a:t>পরমানু</a:t>
            </a:r>
            <a:r>
              <a:rPr lang="en-US" sz="3200" dirty="0" smtClean="0"/>
              <a:t> </a:t>
            </a:r>
            <a:r>
              <a:rPr lang="en-US" sz="3200" dirty="0" err="1" smtClean="0"/>
              <a:t>আছে</a:t>
            </a:r>
            <a:r>
              <a:rPr lang="en-US" sz="3200" dirty="0" smtClean="0"/>
              <a:t>,</a:t>
            </a:r>
          </a:p>
          <a:p>
            <a:r>
              <a:rPr lang="en-US" sz="3200" dirty="0" err="1" smtClean="0"/>
              <a:t>এবং</a:t>
            </a:r>
            <a:r>
              <a:rPr lang="en-US" sz="3200" dirty="0" smtClean="0"/>
              <a:t> </a:t>
            </a:r>
            <a:r>
              <a:rPr lang="en-US" sz="3200" dirty="0" err="1" smtClean="0"/>
              <a:t>যারা</a:t>
            </a:r>
            <a:r>
              <a:rPr lang="en-US" sz="3200" dirty="0" smtClean="0"/>
              <a:t> </a:t>
            </a:r>
            <a:r>
              <a:rPr lang="en-US" sz="3200" dirty="0" err="1" smtClean="0"/>
              <a:t>পানিতে</a:t>
            </a:r>
            <a:r>
              <a:rPr lang="en-US" sz="3200" dirty="0" smtClean="0"/>
              <a:t> </a:t>
            </a:r>
            <a:r>
              <a:rPr lang="en-US" sz="3200" dirty="0" err="1" smtClean="0"/>
              <a:t>হাইড্রোজেন</a:t>
            </a:r>
            <a:r>
              <a:rPr lang="en-US" sz="3200" dirty="0" smtClean="0"/>
              <a:t> </a:t>
            </a:r>
            <a:r>
              <a:rPr lang="en-US" sz="3200" dirty="0" err="1" smtClean="0"/>
              <a:t>আয়ন</a:t>
            </a:r>
            <a:r>
              <a:rPr lang="en-US" sz="3200" dirty="0" smtClean="0"/>
              <a:t> </a:t>
            </a:r>
            <a:r>
              <a:rPr lang="en-US" sz="3200" dirty="0" err="1" smtClean="0"/>
              <a:t>উৎপন্ন</a:t>
            </a:r>
            <a:r>
              <a:rPr lang="en-US" sz="3200" dirty="0" smtClean="0"/>
              <a:t> </a:t>
            </a:r>
            <a:r>
              <a:rPr lang="en-US" sz="3200" dirty="0" err="1" smtClean="0"/>
              <a:t>করে</a:t>
            </a:r>
            <a:r>
              <a:rPr lang="en-US" sz="3200" dirty="0" smtClean="0"/>
              <a:t>।</a:t>
            </a:r>
            <a:endParaRPr lang="en-US" sz="3200" dirty="0"/>
          </a:p>
        </p:txBody>
      </p:sp>
      <p:pic>
        <p:nvPicPr>
          <p:cNvPr id="10" name="Picture 9" descr="Gla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0"/>
            <a:ext cx="1943100" cy="2352675"/>
          </a:xfrm>
          <a:prstGeom prst="rect">
            <a:avLst/>
          </a:prstGeom>
        </p:spPr>
      </p:pic>
      <p:pic>
        <p:nvPicPr>
          <p:cNvPr id="11" name="Picture 10" descr="Gla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1219200"/>
            <a:ext cx="1943100" cy="2352675"/>
          </a:xfrm>
          <a:prstGeom prst="rect">
            <a:avLst/>
          </a:prstGeom>
        </p:spPr>
      </p:pic>
      <p:pic>
        <p:nvPicPr>
          <p:cNvPr id="12" name="Picture 11" descr="Gla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400" y="1143000"/>
            <a:ext cx="1943100" cy="2352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6" grpId="0"/>
      <p:bldP spid="6" grpId="1"/>
      <p:bldP spid="6" grpId="2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9181927">
            <a:off x="-262085" y="1003096"/>
            <a:ext cx="34405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err="1" smtClean="0"/>
              <a:t>এসিডের</a:t>
            </a:r>
            <a:r>
              <a:rPr lang="en-US" sz="5400" dirty="0" smtClean="0"/>
              <a:t> </a:t>
            </a:r>
            <a:r>
              <a:rPr lang="en-US" sz="5400" dirty="0" err="1" smtClean="0"/>
              <a:t>ধর্ম</a:t>
            </a:r>
            <a:endParaRPr lang="en-US" sz="5400" dirty="0"/>
          </a:p>
        </p:txBody>
      </p:sp>
      <p:pic>
        <p:nvPicPr>
          <p:cNvPr id="3" name="Picture 2" descr="Gla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362200"/>
            <a:ext cx="4572000" cy="37242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17799565">
            <a:off x="6952686" y="4300154"/>
            <a:ext cx="2743200" cy="457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362200" y="617220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এসিড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6096000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লিটমাস</a:t>
            </a:r>
            <a:r>
              <a:rPr lang="en-US" sz="2800" dirty="0" smtClean="0"/>
              <a:t> </a:t>
            </a:r>
            <a:r>
              <a:rPr lang="en-US" sz="2800" dirty="0" err="1" smtClean="0"/>
              <a:t>পেপার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 rot="17823441">
            <a:off x="2741791" y="4535544"/>
            <a:ext cx="1066800" cy="478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09 -0.10477 L -0.15469 -0.44126 C -0.1816 -0.51758 -0.22136 -0.5599 -0.26302 -0.5599 C -0.31042 -0.5599 -0.34827 -0.51758 -0.375 -0.44126 L -0.50209 -0.10477 " pathEditMode="relative" rAng="0" ptsTypes="FffFF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2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/>
      <p:bldP spid="6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1200" y="609600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 smtClean="0"/>
              <a:t>এসিডের</a:t>
            </a:r>
            <a:r>
              <a:rPr lang="en-US" sz="4800" dirty="0" smtClean="0"/>
              <a:t> </a:t>
            </a:r>
            <a:r>
              <a:rPr lang="en-US" sz="4800" dirty="0" err="1" smtClean="0"/>
              <a:t>ব্যবহার</a:t>
            </a:r>
            <a:r>
              <a:rPr lang="en-US" sz="4800" dirty="0" smtClean="0"/>
              <a:t> </a:t>
            </a:r>
            <a:endParaRPr lang="en-US" sz="4800" dirty="0"/>
          </a:p>
        </p:txBody>
      </p:sp>
      <p:pic>
        <p:nvPicPr>
          <p:cNvPr id="3" name="Picture 2" descr="n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1828800"/>
            <a:ext cx="2600325" cy="1762125"/>
          </a:xfrm>
          <a:prstGeom prst="rect">
            <a:avLst/>
          </a:prstGeom>
        </p:spPr>
      </p:pic>
      <p:pic>
        <p:nvPicPr>
          <p:cNvPr id="4" name="Picture 3" descr="V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1828800"/>
            <a:ext cx="2362200" cy="1676400"/>
          </a:xfrm>
          <a:prstGeom prst="rect">
            <a:avLst/>
          </a:prstGeom>
        </p:spPr>
      </p:pic>
      <p:pic>
        <p:nvPicPr>
          <p:cNvPr id="5" name="Picture 4" descr="লেবু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28800"/>
            <a:ext cx="2657475" cy="1828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5800" y="3962400"/>
            <a:ext cx="1676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রোগ</a:t>
            </a:r>
            <a:r>
              <a:rPr lang="en-US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প্রতিরোধে</a:t>
            </a:r>
            <a:endParaRPr lang="en-US" sz="28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0" y="3886200"/>
            <a:ext cx="1676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66FF33"/>
                </a:solidFill>
              </a:rPr>
              <a:t>প্রশাধণী</a:t>
            </a:r>
            <a:r>
              <a:rPr lang="en-US" sz="2800" dirty="0" smtClean="0">
                <a:solidFill>
                  <a:srgbClr val="66FF33"/>
                </a:solidFill>
              </a:rPr>
              <a:t> </a:t>
            </a:r>
            <a:r>
              <a:rPr lang="en-US" sz="2800" dirty="0" err="1" smtClean="0">
                <a:solidFill>
                  <a:srgbClr val="66FF33"/>
                </a:solidFill>
              </a:rPr>
              <a:t>সামগ্রীতে</a:t>
            </a:r>
            <a:endParaRPr lang="en-US" sz="2800" dirty="0">
              <a:solidFill>
                <a:srgbClr val="66FF33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0" y="3886200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খাদ্যের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পচন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রোধে</a:t>
            </a:r>
            <a:endParaRPr lang="en-US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" y="53340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FFFF00"/>
                </a:solidFill>
              </a:rPr>
              <a:t>এছাড়াও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আরও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অনেক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কাজে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এসিড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ব্যবহৃত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হয়</a:t>
            </a:r>
            <a:endParaRPr lang="en-US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6" grpId="1"/>
      <p:bldP spid="7" grpId="0"/>
      <p:bldP spid="7" grpId="1"/>
      <p:bldP spid="8" grpId="0"/>
      <p:bldP spid="8" grpId="1"/>
      <p:bldP spid="9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2741" y="1102144"/>
            <a:ext cx="4002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5400" dirty="0" smtClean="0"/>
              <a:t>দলগত কাজঃ</a:t>
            </a:r>
            <a:endParaRPr lang="en-US" sz="54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320419" y="1966854"/>
            <a:ext cx="2800872" cy="586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0" y="2220989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bn-BD" sz="3200" dirty="0" smtClean="0"/>
              <a:t> এক এক দলে </a:t>
            </a:r>
            <a:r>
              <a:rPr lang="en-US" sz="3200" dirty="0" smtClean="0"/>
              <a:t>20</a:t>
            </a:r>
            <a:r>
              <a:rPr lang="bn-BD" sz="3200" dirty="0" smtClean="0"/>
              <a:t> জন মিলে</a:t>
            </a:r>
            <a:r>
              <a:rPr lang="en-US" sz="3200" dirty="0" smtClean="0"/>
              <a:t>, </a:t>
            </a:r>
            <a:r>
              <a:rPr lang="en-US" sz="3200" dirty="0" err="1" smtClean="0"/>
              <a:t>এসিডের</a:t>
            </a:r>
            <a:r>
              <a:rPr lang="en-US" sz="3200" dirty="0" smtClean="0"/>
              <a:t> ৩টি </a:t>
            </a:r>
            <a:r>
              <a:rPr lang="en-US" sz="3200" dirty="0" err="1" smtClean="0"/>
              <a:t>ধর্ম</a:t>
            </a:r>
            <a:r>
              <a:rPr lang="en-US" sz="3200" dirty="0" smtClean="0"/>
              <a:t> </a:t>
            </a:r>
            <a:r>
              <a:rPr lang="en-US" sz="3200" dirty="0" err="1" smtClean="0"/>
              <a:t>লিখ</a:t>
            </a:r>
            <a:r>
              <a:rPr lang="en-US" sz="3200" dirty="0" smtClean="0"/>
              <a:t>।</a:t>
            </a:r>
            <a:endParaRPr lang="bn-BD" sz="3200" dirty="0" smtClean="0"/>
          </a:p>
          <a:p>
            <a:r>
              <a:rPr lang="bn-BD" sz="3200" dirty="0" smtClean="0"/>
              <a:t>   </a:t>
            </a:r>
          </a:p>
          <a:p>
            <a:r>
              <a:rPr lang="bn-BD" sz="3200" dirty="0" smtClean="0"/>
              <a:t>  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869" y="3674097"/>
            <a:ext cx="2838647" cy="28764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17" y="3726500"/>
            <a:ext cx="3123974" cy="31656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6171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533400"/>
            <a:ext cx="3657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err="1" smtClean="0">
                <a:solidFill>
                  <a:srgbClr val="00B0F0"/>
                </a:solidFill>
              </a:rPr>
              <a:t>একক</a:t>
            </a:r>
            <a:r>
              <a:rPr lang="bn-BD" sz="5400" dirty="0" smtClean="0">
                <a:solidFill>
                  <a:srgbClr val="00B0F0"/>
                </a:solidFill>
              </a:rPr>
              <a:t> কাজঃ</a:t>
            </a:r>
            <a:endParaRPr lang="en-US" sz="5400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8120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FF00"/>
                </a:solidFill>
              </a:rPr>
              <a:t>#  </a:t>
            </a:r>
            <a:r>
              <a:rPr lang="en-US" sz="3600" dirty="0">
                <a:solidFill>
                  <a:srgbClr val="FFFF00"/>
                </a:solidFill>
              </a:rPr>
              <a:t>H</a:t>
            </a:r>
            <a:r>
              <a:rPr lang="en-US" sz="3600" baseline="-25000" dirty="0">
                <a:solidFill>
                  <a:srgbClr val="FFFF00"/>
                </a:solidFill>
              </a:rPr>
              <a:t>2</a:t>
            </a:r>
            <a:r>
              <a:rPr lang="en-US" sz="3600" dirty="0">
                <a:solidFill>
                  <a:srgbClr val="FFFF00"/>
                </a:solidFill>
              </a:rPr>
              <a:t>SO</a:t>
            </a:r>
            <a:r>
              <a:rPr lang="en-US" sz="3600" baseline="-25000" dirty="0">
                <a:solidFill>
                  <a:srgbClr val="FFFF00"/>
                </a:solidFill>
              </a:rPr>
              <a:t>4</a:t>
            </a:r>
            <a:r>
              <a:rPr lang="en-US" sz="3600" dirty="0">
                <a:solidFill>
                  <a:srgbClr val="FFFF00"/>
                </a:solidFill>
              </a:rPr>
              <a:t> , HNO</a:t>
            </a:r>
            <a:r>
              <a:rPr lang="en-US" sz="3600" baseline="-25000" dirty="0">
                <a:solidFill>
                  <a:srgbClr val="FFFF00"/>
                </a:solidFill>
              </a:rPr>
              <a:t>3</a:t>
            </a:r>
            <a:r>
              <a:rPr lang="en-US" sz="3600" dirty="0">
                <a:solidFill>
                  <a:srgbClr val="FFFF00"/>
                </a:solidFill>
              </a:rPr>
              <a:t>, HCL, </a:t>
            </a:r>
            <a:r>
              <a:rPr lang="en-US" sz="3600" dirty="0" smtClean="0">
                <a:solidFill>
                  <a:srgbClr val="FFFF00"/>
                </a:solidFill>
              </a:rPr>
              <a:t>CH</a:t>
            </a:r>
            <a:r>
              <a:rPr lang="en-US" sz="3600" baseline="-25000" dirty="0" smtClean="0">
                <a:solidFill>
                  <a:srgbClr val="FFFF00"/>
                </a:solidFill>
              </a:rPr>
              <a:t>3</a:t>
            </a:r>
            <a:r>
              <a:rPr lang="en-US" sz="3600" dirty="0" smtClean="0">
                <a:solidFill>
                  <a:srgbClr val="FFFF00"/>
                </a:solidFill>
              </a:rPr>
              <a:t>COOH,</a:t>
            </a:r>
          </a:p>
          <a:p>
            <a:r>
              <a:rPr lang="en-US" sz="3600" dirty="0"/>
              <a:t> </a:t>
            </a:r>
            <a:r>
              <a:rPr lang="en-US" sz="3600" dirty="0" smtClean="0"/>
              <a:t>    </a:t>
            </a:r>
            <a:r>
              <a:rPr lang="en-US" sz="3600" dirty="0" err="1" smtClean="0">
                <a:solidFill>
                  <a:srgbClr val="FFFF00"/>
                </a:solidFill>
              </a:rPr>
              <a:t>এসিড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সমুহের</a:t>
            </a:r>
            <a:r>
              <a:rPr lang="en-US" sz="3600" dirty="0" smtClean="0">
                <a:solidFill>
                  <a:srgbClr val="FFFF00"/>
                </a:solidFill>
              </a:rPr>
              <a:t>  </a:t>
            </a:r>
            <a:r>
              <a:rPr lang="en-US" sz="3600" dirty="0" err="1" smtClean="0">
                <a:solidFill>
                  <a:srgbClr val="FFFF00"/>
                </a:solidFill>
              </a:rPr>
              <a:t>নাম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লিখ</a:t>
            </a:r>
            <a:r>
              <a:rPr lang="en-US" sz="3600" dirty="0" smtClean="0">
                <a:solidFill>
                  <a:srgbClr val="FFFF00"/>
                </a:solidFill>
              </a:rPr>
              <a:t>।</a:t>
            </a:r>
          </a:p>
          <a:p>
            <a:endParaRPr lang="en-US" sz="3600" dirty="0" smtClean="0"/>
          </a:p>
          <a:p>
            <a:r>
              <a:rPr lang="en-US" sz="3600" dirty="0" smtClean="0">
                <a:solidFill>
                  <a:srgbClr val="00B0F0"/>
                </a:solidFill>
              </a:rPr>
              <a:t># CH</a:t>
            </a:r>
            <a:r>
              <a:rPr lang="en-US" sz="3600" baseline="-25000" dirty="0" smtClean="0">
                <a:solidFill>
                  <a:srgbClr val="00B0F0"/>
                </a:solidFill>
              </a:rPr>
              <a:t>3</a:t>
            </a:r>
            <a:r>
              <a:rPr lang="en-US" sz="3600" dirty="0" smtClean="0">
                <a:solidFill>
                  <a:srgbClr val="00B0F0"/>
                </a:solidFill>
              </a:rPr>
              <a:t>COOH,এসিড </a:t>
            </a:r>
            <a:r>
              <a:rPr lang="en-US" sz="3600" dirty="0" err="1" smtClean="0">
                <a:solidFill>
                  <a:srgbClr val="00B0F0"/>
                </a:solidFill>
              </a:rPr>
              <a:t>এর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একটি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ব্যবহার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লিখ</a:t>
            </a:r>
            <a:r>
              <a:rPr lang="en-US" sz="3600" dirty="0" smtClean="0">
                <a:solidFill>
                  <a:srgbClr val="00B0F0"/>
                </a:solidFill>
              </a:rPr>
              <a:t>।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1200" y="533400"/>
            <a:ext cx="4038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u="sng" dirty="0" err="1" smtClean="0"/>
              <a:t>মূল্যায়নঃ</a:t>
            </a:r>
            <a:r>
              <a:rPr lang="en-US" sz="8000" u="sng" dirty="0" smtClean="0"/>
              <a:t>-</a:t>
            </a:r>
            <a:endParaRPr lang="en-US" sz="80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2286000"/>
            <a:ext cx="8458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# </a:t>
            </a:r>
            <a:r>
              <a:rPr lang="en-US" sz="6000" dirty="0" err="1" smtClean="0"/>
              <a:t>এসিড</a:t>
            </a:r>
            <a:r>
              <a:rPr lang="en-US" sz="6000" dirty="0" smtClean="0"/>
              <a:t> </a:t>
            </a:r>
            <a:r>
              <a:rPr lang="en-US" sz="6000" dirty="0" err="1" smtClean="0"/>
              <a:t>কাকে</a:t>
            </a:r>
            <a:r>
              <a:rPr lang="en-US" sz="6000" dirty="0" smtClean="0"/>
              <a:t> </a:t>
            </a:r>
            <a:r>
              <a:rPr lang="en-US" sz="6000" dirty="0" err="1" smtClean="0"/>
              <a:t>বলে</a:t>
            </a:r>
            <a:r>
              <a:rPr lang="en-US" sz="6000" dirty="0" smtClean="0"/>
              <a:t>?</a:t>
            </a:r>
          </a:p>
          <a:p>
            <a:r>
              <a:rPr lang="en-US" sz="6000" dirty="0" smtClean="0"/>
              <a:t># </a:t>
            </a:r>
            <a:r>
              <a:rPr lang="en-US" sz="6000" dirty="0" err="1" smtClean="0"/>
              <a:t>এসিডের</a:t>
            </a:r>
            <a:r>
              <a:rPr lang="en-US" sz="6000" dirty="0" smtClean="0"/>
              <a:t> ২টি </a:t>
            </a:r>
            <a:r>
              <a:rPr lang="en-US" sz="6000" dirty="0" err="1" smtClean="0"/>
              <a:t>ব্যবহার</a:t>
            </a:r>
            <a:r>
              <a:rPr lang="en-US" sz="6000" dirty="0" smtClean="0"/>
              <a:t> </a:t>
            </a:r>
            <a:r>
              <a:rPr lang="en-US" sz="6000" dirty="0" err="1" smtClean="0"/>
              <a:t>বল</a:t>
            </a:r>
            <a:r>
              <a:rPr lang="en-US" sz="6000" dirty="0" smtClean="0"/>
              <a:t>।</a:t>
            </a:r>
          </a:p>
          <a:p>
            <a:r>
              <a:rPr lang="en-US" sz="6000" dirty="0" smtClean="0"/>
              <a:t># </a:t>
            </a:r>
            <a:r>
              <a:rPr lang="en-US" sz="6000" dirty="0" err="1" smtClean="0"/>
              <a:t>এসিডের</a:t>
            </a:r>
            <a:r>
              <a:rPr lang="en-US" sz="6000" dirty="0" smtClean="0"/>
              <a:t> ২টি </a:t>
            </a:r>
            <a:r>
              <a:rPr lang="en-US" sz="6000" dirty="0" err="1" smtClean="0"/>
              <a:t>ধর্ম</a:t>
            </a:r>
            <a:r>
              <a:rPr lang="en-US" sz="6000" dirty="0" smtClean="0"/>
              <a:t> </a:t>
            </a:r>
            <a:r>
              <a:rPr lang="en-US" sz="6000" dirty="0" err="1" smtClean="0"/>
              <a:t>বল</a:t>
            </a:r>
            <a:r>
              <a:rPr lang="en-US" sz="6000" dirty="0" smtClean="0"/>
              <a:t>।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00200" y="457200"/>
            <a:ext cx="41148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u="sng" dirty="0" err="1" smtClean="0"/>
              <a:t>বাড়ির</a:t>
            </a:r>
            <a:r>
              <a:rPr lang="en-US" sz="6600" u="sng" dirty="0" smtClean="0"/>
              <a:t> </a:t>
            </a:r>
            <a:r>
              <a:rPr lang="en-US" sz="6600" u="sng" dirty="0" err="1" smtClean="0"/>
              <a:t>কাজ</a:t>
            </a:r>
            <a:endParaRPr lang="en-US" sz="66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75260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# </a:t>
            </a:r>
            <a:r>
              <a:rPr lang="en-US" sz="2400" dirty="0" smtClean="0"/>
              <a:t>৫টি </a:t>
            </a:r>
            <a:r>
              <a:rPr lang="en-US" sz="2400" dirty="0" err="1" smtClean="0"/>
              <a:t>টকস্বাদ</a:t>
            </a:r>
            <a:r>
              <a:rPr lang="en-US" sz="2400" dirty="0" smtClean="0"/>
              <a:t> </a:t>
            </a:r>
            <a:r>
              <a:rPr lang="en-US" sz="2400" dirty="0" err="1" smtClean="0"/>
              <a:t>যুক্ত</a:t>
            </a:r>
            <a:r>
              <a:rPr lang="en-US" sz="2400" dirty="0" smtClean="0"/>
              <a:t> </a:t>
            </a:r>
            <a:r>
              <a:rPr lang="en-US" sz="2400" dirty="0" err="1" smtClean="0"/>
              <a:t>ফল</a:t>
            </a:r>
            <a:r>
              <a:rPr lang="en-US" sz="2400" dirty="0" smtClean="0"/>
              <a:t> </a:t>
            </a:r>
            <a:r>
              <a:rPr lang="en-US" sz="2400" dirty="0" err="1" smtClean="0"/>
              <a:t>এবং</a:t>
            </a:r>
            <a:r>
              <a:rPr lang="en-US" sz="2400" dirty="0" smtClean="0"/>
              <a:t> </a:t>
            </a:r>
            <a:r>
              <a:rPr lang="en-US" sz="2400" dirty="0" err="1" smtClean="0"/>
              <a:t>এতে</a:t>
            </a:r>
            <a:r>
              <a:rPr lang="en-US" sz="2400" dirty="0" smtClean="0"/>
              <a:t> </a:t>
            </a:r>
            <a:r>
              <a:rPr lang="en-US" sz="2400" dirty="0" err="1" smtClean="0"/>
              <a:t>উপস্থিত</a:t>
            </a:r>
            <a:r>
              <a:rPr lang="en-US" sz="2400" dirty="0" smtClean="0"/>
              <a:t> </a:t>
            </a:r>
            <a:r>
              <a:rPr lang="en-US" sz="2400" dirty="0" err="1" smtClean="0"/>
              <a:t>এসিডের</a:t>
            </a:r>
            <a:r>
              <a:rPr lang="en-US" sz="2400" dirty="0" smtClean="0"/>
              <a:t> </a:t>
            </a:r>
            <a:r>
              <a:rPr lang="en-US" sz="2400" dirty="0" err="1" smtClean="0"/>
              <a:t>নাম</a:t>
            </a:r>
            <a:r>
              <a:rPr lang="en-US" sz="2400" dirty="0" smtClean="0"/>
              <a:t>  </a:t>
            </a:r>
            <a:r>
              <a:rPr lang="en-US" sz="2400" dirty="0" err="1" smtClean="0"/>
              <a:t>লিখতে</a:t>
            </a:r>
            <a:r>
              <a:rPr lang="en-US" sz="2400" dirty="0" smtClean="0"/>
              <a:t> </a:t>
            </a:r>
            <a:r>
              <a:rPr lang="en-US" sz="2400" dirty="0" err="1" smtClean="0"/>
              <a:t>হবে</a:t>
            </a:r>
            <a:r>
              <a:rPr lang="en-US" sz="2400" dirty="0" smtClean="0"/>
              <a:t>।</a:t>
            </a:r>
          </a:p>
          <a:p>
            <a:endParaRPr lang="en-US" sz="3200" dirty="0" smtClean="0"/>
          </a:p>
          <a:p>
            <a:r>
              <a:rPr lang="en-US" sz="3200" dirty="0" smtClean="0"/>
              <a:t># ৫টি </a:t>
            </a:r>
            <a:r>
              <a:rPr lang="en-US" sz="3200" dirty="0" err="1" smtClean="0"/>
              <a:t>এসিডের</a:t>
            </a:r>
            <a:r>
              <a:rPr lang="en-US" sz="3200" dirty="0" smtClean="0"/>
              <a:t> </a:t>
            </a:r>
            <a:r>
              <a:rPr lang="en-US" sz="3200" dirty="0" err="1" smtClean="0"/>
              <a:t>ব্যবহার</a:t>
            </a:r>
            <a:r>
              <a:rPr lang="en-US" sz="3200" dirty="0" smtClean="0"/>
              <a:t> </a:t>
            </a:r>
            <a:r>
              <a:rPr lang="en-US" sz="3200" dirty="0" err="1" smtClean="0"/>
              <a:t>লিথতে</a:t>
            </a:r>
            <a:r>
              <a:rPr lang="en-US" sz="3200" dirty="0" smtClean="0"/>
              <a:t> </a:t>
            </a:r>
            <a:r>
              <a:rPr lang="en-US" sz="3200" dirty="0" err="1" smtClean="0"/>
              <a:t>হবে</a:t>
            </a:r>
            <a:r>
              <a:rPr lang="en-US" sz="3200" dirty="0" smtClean="0"/>
              <a:t>।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74"/>
            <a:ext cx="9144000" cy="68195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9576182">
            <a:off x="-275985" y="1717731"/>
            <a:ext cx="6324600" cy="2215991"/>
          </a:xfrm>
          <a:prstGeom prst="rect">
            <a:avLst/>
          </a:prstGeom>
          <a:noFill/>
          <a:ln w="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bn-BD" sz="13800" dirty="0"/>
              <a:t>ধ</a:t>
            </a:r>
            <a:r>
              <a:rPr lang="bn-BD" sz="13800" dirty="0" smtClean="0"/>
              <a:t>ন্যবাদ</a:t>
            </a:r>
            <a:endParaRPr lang="en-US" sz="13800" dirty="0"/>
          </a:p>
        </p:txBody>
      </p:sp>
    </p:spTree>
    <p:extLst>
      <p:ext uri="{BB962C8B-B14F-4D97-AF65-F5344CB8AC3E}">
        <p14:creationId xmlns="" xmlns:p14="http://schemas.microsoft.com/office/powerpoint/2010/main" val="324320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200</TotalTime>
  <Words>191</Words>
  <Application>Microsoft Office PowerPoint</Application>
  <PresentationFormat>On-screen Show (4:3)</PresentationFormat>
  <Paragraphs>51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Verve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Shahanur</dc:creator>
  <cp:lastModifiedBy>Shahanur</cp:lastModifiedBy>
  <cp:revision>30</cp:revision>
  <dcterms:created xsi:type="dcterms:W3CDTF">2013-06-14T09:52:38Z</dcterms:created>
  <dcterms:modified xsi:type="dcterms:W3CDTF">2013-06-14T23:17:45Z</dcterms:modified>
</cp:coreProperties>
</file>